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F37F1-37ED-A44B-80FB-6BBFEED8651E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5022D-4A2B-2040-A858-3BE2C1D86AC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077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5022D-4A2B-2040-A858-3BE2C1D86AC9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340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D841-07C4-674C-23D9-90BCF260B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09C52-EA97-BD2E-A700-49BAA9969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FF020-302B-C7C8-ABAD-75DEBD6B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DF35F-B3E9-4C9E-FE95-57920811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75949-A8E9-F23B-698D-F4A0AE99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829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209D-7D2D-D743-DBD6-81258785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5E604-60C2-A98A-878A-C5F0DA0C5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221CD-443B-F65F-797E-E9C75586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B6E96-B51E-C941-609B-0552E011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DB739-4400-9AE6-181A-B4EFBC54C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548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D75AB-E044-77FC-CEEB-BC5CA6FDB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04FFC-B06A-3F23-9439-E9657A74B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AD37A-10E3-BB20-3EF5-75AF7A0F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329A-B963-EC5C-0E68-C567A2A8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267E8-4AC6-09F4-42D7-8F430DDB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459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B0BF-B787-D14B-D471-BCA72BC0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02ADE-8105-5437-D098-707B98117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1D94-0580-C393-E965-8ABA56C9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F3B74-EA28-CC03-389B-6333644C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592C6-D532-467D-7573-3E9EE13E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425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A143-A037-A563-3C4F-81F43892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CC50-54A8-3D69-6DBE-CF5BD8916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F431A-0CE6-870D-E001-A04B879F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634A0-B43E-9076-C87D-AF2DEBA2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71FF1-AB2A-A5D5-ECFC-3DC0E154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448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B7B3-51AA-8002-11EB-E155370B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0C3E4-1BCC-E8DB-B5D2-DE491D6B8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887E-96B3-FC71-DC77-522A1B365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73363-0826-86BD-09F9-976D5B38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E92BD-342D-3E80-851A-DE99EFD9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712B2-A22C-55EF-2AD4-56F3958A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883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9566-C51C-7F12-7BE5-423E588D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ABA5-4201-F0C1-C11E-2CC23670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E3E20-C5FF-EDD3-55CF-76E4ED12C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44817-A3CA-3BEE-01FF-1E4AAACC8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3444D-0E6C-518B-9DDB-5F15108CC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42895-B299-3DDD-F2E7-2E7DAAE5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2910FC-7987-0F51-2467-E638F006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1372A-5690-9F2D-2601-A9532C61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140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866A-CD5D-682A-44DC-879060A7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92BEA-6F3F-DEB4-8DFF-192D71F2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22C72-F29E-BCBD-7195-5C1252DE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489D3-843A-88DA-8525-1B97D788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8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C6443-A828-3171-884B-D258F1CF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2102D-85E6-1F80-DB2A-B2422C8C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ED4B7-343C-6205-ED0B-AC9997BA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547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E13A-C42D-82ED-A560-1663FFDB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474D0-D005-5AF5-A4D2-812AA73F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73FD8-1EF1-5C0B-7ADD-718A6F9C6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41C03-BBAA-2E99-D7E8-AA0267BE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F7511-BFD2-7103-802B-03AD6B3C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BD272-AB65-9DF0-D08C-4442ADCF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082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5812-CF65-E51A-B35B-51B67D08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6A5F0-9471-FA8A-303E-E35469651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98F5C-C8E8-428B-3613-0E3037911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FE993-0A75-F89B-DDF4-DD8D9D2B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44E37-68B8-165F-DFD5-0F5E19FD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1C7C6-6F73-8D86-6815-5C054B2D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979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64BBA-93E1-8113-E29E-B20EB897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BC304-AE05-8B42-9B8E-B6A7E3E63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2D294-B322-8E79-6E32-F88AFB995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98DE0-3801-704D-8FD7-590397B9F127}" type="datetimeFigureOut">
              <a:rPr lang="bg-BG" smtClean="0"/>
              <a:t>30.01.24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3646-EB2C-0444-7D23-FA08D7555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490A7-0BAC-8057-C536-1AFACCBD0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9B73C-8407-0744-9907-2EA2BDD6B35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01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S in Physics | Clarkson University">
            <a:extLst>
              <a:ext uri="{FF2B5EF4-FFF2-40B4-BE49-F238E27FC236}">
                <a16:creationId xmlns:a16="http://schemas.microsoft.com/office/drawing/2014/main" id="{1823CADB-7797-92DE-5EE7-09B9176C8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DD926-F0DD-6201-A8BC-AAA376C46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rgbClr val="FFFFFF"/>
                </a:solidFill>
              </a:rPr>
              <a:t>Работа и мощност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ACEFF-5CE0-B910-C912-858BBD2EF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bg-BG" b="1">
                <a:solidFill>
                  <a:srgbClr val="FFFFFF"/>
                </a:solidFill>
              </a:rPr>
              <a:t>Николай Иванов 8-ми А клас</a:t>
            </a:r>
          </a:p>
        </p:txBody>
      </p:sp>
    </p:spTree>
    <p:extLst>
      <p:ext uri="{BB962C8B-B14F-4D97-AF65-F5344CB8AC3E}">
        <p14:creationId xmlns:p14="http://schemas.microsoft.com/office/powerpoint/2010/main" val="1624730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S in Physics | Clarkson University">
            <a:extLst>
              <a:ext uri="{FF2B5EF4-FFF2-40B4-BE49-F238E27FC236}">
                <a16:creationId xmlns:a16="http://schemas.microsoft.com/office/drawing/2014/main" id="{AAAB7F7F-783F-D889-9581-A6B0E0635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651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F0F4F-B8CD-E356-7B5B-B7DB45C8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bg-BG" sz="5400" dirty="0">
                <a:solidFill>
                  <a:srgbClr val="FFFFFF"/>
                </a:solidFill>
              </a:rPr>
              <a:t>Съдържание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D2A-5DF5-C2FA-1A05-58568403C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200" dirty="0">
                <a:solidFill>
                  <a:srgbClr val="FFFFFF"/>
                </a:solidFill>
              </a:rPr>
              <a:t>1. Механична работа</a:t>
            </a:r>
          </a:p>
          <a:p>
            <a:pPr marL="0" indent="0">
              <a:buNone/>
            </a:pPr>
            <a:r>
              <a:rPr lang="bg-BG" sz="3200" dirty="0">
                <a:solidFill>
                  <a:srgbClr val="FFFFFF"/>
                </a:solidFill>
              </a:rPr>
              <a:t>2. Механична мощност</a:t>
            </a:r>
          </a:p>
        </p:txBody>
      </p:sp>
    </p:spTree>
    <p:extLst>
      <p:ext uri="{BB962C8B-B14F-4D97-AF65-F5344CB8AC3E}">
        <p14:creationId xmlns:p14="http://schemas.microsoft.com/office/powerpoint/2010/main" val="2969563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S in Physics | Clarkson University">
            <a:extLst>
              <a:ext uri="{FF2B5EF4-FFF2-40B4-BE49-F238E27FC236}">
                <a16:creationId xmlns:a16="http://schemas.microsoft.com/office/drawing/2014/main" id="{24562CD1-A111-AA5F-710B-9734DCA5C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567C7-BA2E-9561-2B48-8F80A718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FFFFFF"/>
                </a:solidFill>
              </a:rPr>
              <a:t>Механична работа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41DE-9C2F-80D7-03AA-51F570F67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bg-BG" sz="3200" dirty="0">
                <a:solidFill>
                  <a:srgbClr val="FFFFFF"/>
                </a:solidFill>
              </a:rPr>
              <a:t>Физична величина, която се бележи с буквата </a:t>
            </a:r>
            <a:r>
              <a:rPr lang="bg-BG" sz="3200" b="1" i="1" dirty="0">
                <a:solidFill>
                  <a:srgbClr val="FFFFFF"/>
                </a:solidFill>
              </a:rPr>
              <a:t>А</a:t>
            </a:r>
          </a:p>
          <a:p>
            <a:r>
              <a:rPr lang="bg-BG" sz="3200" dirty="0">
                <a:solidFill>
                  <a:srgbClr val="FFFFFF"/>
                </a:solidFill>
              </a:rPr>
              <a:t>Извършва се от сили</a:t>
            </a:r>
          </a:p>
          <a:p>
            <a:r>
              <a:rPr lang="bg-BG" sz="3200" dirty="0">
                <a:solidFill>
                  <a:srgbClr val="FFFFFF"/>
                </a:solidFill>
              </a:rPr>
              <a:t>Необходимо условие една сила да извършва работа е приложната ѝ точка да се премества</a:t>
            </a:r>
          </a:p>
          <a:p>
            <a:r>
              <a:rPr lang="bg-BG" sz="3200" dirty="0">
                <a:solidFill>
                  <a:srgbClr val="FFFFFF"/>
                </a:solidFill>
              </a:rPr>
              <a:t>Когато силата има постоянна големина </a:t>
            </a:r>
            <a:r>
              <a:rPr lang="en-US" sz="3200" b="1" i="1" dirty="0">
                <a:solidFill>
                  <a:srgbClr val="FFFFFF"/>
                </a:solidFill>
              </a:rPr>
              <a:t>F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bg-BG" sz="3200" dirty="0">
                <a:solidFill>
                  <a:srgbClr val="FFFFFF"/>
                </a:solidFill>
              </a:rPr>
              <a:t>и е насочена в посока на преместване на тялото, нейната работа се пресмята с формулата: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b="1" i="1" dirty="0">
                <a:solidFill>
                  <a:srgbClr val="FFFFFF"/>
                </a:solidFill>
              </a:rPr>
              <a:t>F=Fs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bg-BG" sz="3200" dirty="0">
                <a:solidFill>
                  <a:srgbClr val="FFFFFF"/>
                </a:solidFill>
              </a:rPr>
              <a:t>където </a:t>
            </a:r>
            <a:r>
              <a:rPr lang="en-US" sz="3200" b="1" i="1" dirty="0">
                <a:solidFill>
                  <a:srgbClr val="FFFFFF"/>
                </a:solidFill>
              </a:rPr>
              <a:t>s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bg-BG" sz="3200" dirty="0">
                <a:solidFill>
                  <a:srgbClr val="FFFFFF"/>
                </a:solidFill>
              </a:rPr>
              <a:t>е изминатото разстояние.</a:t>
            </a:r>
          </a:p>
        </p:txBody>
      </p:sp>
    </p:spTree>
    <p:extLst>
      <p:ext uri="{BB962C8B-B14F-4D97-AF65-F5344CB8AC3E}">
        <p14:creationId xmlns:p14="http://schemas.microsoft.com/office/powerpoint/2010/main" val="3399249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S in Physics | Clarkson University">
            <a:extLst>
              <a:ext uri="{FF2B5EF4-FFF2-40B4-BE49-F238E27FC236}">
                <a16:creationId xmlns:a16="http://schemas.microsoft.com/office/drawing/2014/main" id="{D8C48306-5CF0-CAC1-DFCF-EC43E57CF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72E3-1DD9-11EF-1F4C-95139820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9775"/>
            <a:ext cx="10515600" cy="5175250"/>
          </a:xfrm>
        </p:spPr>
        <p:txBody>
          <a:bodyPr>
            <a:normAutofit/>
          </a:bodyPr>
          <a:lstStyle/>
          <a:p>
            <a:r>
              <a:rPr lang="bg-BG" sz="3200" dirty="0">
                <a:solidFill>
                  <a:srgbClr val="FFFFFF"/>
                </a:solidFill>
              </a:rPr>
              <a:t>Измерва се в джаули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bg-BG" sz="3200" b="1" i="1" dirty="0">
                <a:solidFill>
                  <a:srgbClr val="FFFFFF"/>
                </a:solidFill>
              </a:rPr>
              <a:t>(</a:t>
            </a:r>
            <a:r>
              <a:rPr lang="en-US" sz="3200" b="1" i="1" dirty="0">
                <a:solidFill>
                  <a:srgbClr val="FFFFFF"/>
                </a:solidFill>
              </a:rPr>
              <a:t>J)</a:t>
            </a:r>
            <a:endParaRPr lang="bg-BG" sz="3200" b="1" i="1" dirty="0">
              <a:solidFill>
                <a:srgbClr val="FFFFFF"/>
              </a:solidFill>
            </a:endParaRPr>
          </a:p>
          <a:p>
            <a:r>
              <a:rPr lang="bg-BG" sz="3200" b="1" i="1" dirty="0">
                <a:solidFill>
                  <a:srgbClr val="FFFFFF"/>
                </a:solidFill>
              </a:rPr>
              <a:t>1</a:t>
            </a:r>
            <a:r>
              <a:rPr lang="en-US" sz="3200" b="1" i="1" dirty="0">
                <a:solidFill>
                  <a:srgbClr val="FFFFFF"/>
                </a:solidFill>
              </a:rPr>
              <a:t>J = 1N.1m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bg-BG" sz="3200" dirty="0">
                <a:solidFill>
                  <a:srgbClr val="FFFFFF"/>
                </a:solidFill>
              </a:rPr>
              <a:t>тоест един джаул е равен на един нютон-метър</a:t>
            </a:r>
          </a:p>
          <a:p>
            <a:r>
              <a:rPr lang="bg-BG" sz="3200" dirty="0">
                <a:solidFill>
                  <a:srgbClr val="FFFFFF"/>
                </a:solidFill>
              </a:rPr>
              <a:t>Работа на сили, които са в посока на движението, е положителна, защото те го спомагат</a:t>
            </a:r>
          </a:p>
          <a:p>
            <a:r>
              <a:rPr lang="bg-BG" sz="3200" dirty="0">
                <a:solidFill>
                  <a:srgbClr val="FFFFFF"/>
                </a:solidFill>
              </a:rPr>
              <a:t>Работата на сили в обратната посока е отрицателна, защото те „пречат“ на движението, затова </a:t>
            </a:r>
            <a:r>
              <a:rPr lang="en-US" sz="3200" b="1" i="1" dirty="0">
                <a:solidFill>
                  <a:srgbClr val="FFFFFF"/>
                </a:solidFill>
              </a:rPr>
              <a:t>A = -Fs </a:t>
            </a:r>
            <a:r>
              <a:rPr lang="bg-BG" sz="3200" dirty="0">
                <a:solidFill>
                  <a:srgbClr val="FFFFFF"/>
                </a:solidFill>
              </a:rPr>
              <a:t>за сили, насочени в обратна от посоката на движение</a:t>
            </a:r>
          </a:p>
          <a:p>
            <a:r>
              <a:rPr lang="bg-BG" sz="3200" dirty="0">
                <a:solidFill>
                  <a:srgbClr val="FFFFFF"/>
                </a:solidFill>
              </a:rPr>
              <a:t>Когато сила е перпендикулярна на посоката на движение, тя нито „пречи“, нито „помага“, затова нейната работа е 0</a:t>
            </a:r>
          </a:p>
          <a:p>
            <a:endParaRPr lang="bg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39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S in Physics | Clarkson University">
            <a:extLst>
              <a:ext uri="{FF2B5EF4-FFF2-40B4-BE49-F238E27FC236}">
                <a16:creationId xmlns:a16="http://schemas.microsoft.com/office/drawing/2014/main" id="{3901ECC2-D4CF-BB8C-D39F-A5B50F7C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1B37D853-6B05-DE9C-C47E-5A9E746AE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136" y="0"/>
            <a:ext cx="4737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6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S in Physics | Clarkson University">
            <a:extLst>
              <a:ext uri="{FF2B5EF4-FFF2-40B4-BE49-F238E27FC236}">
                <a16:creationId xmlns:a16="http://schemas.microsoft.com/office/drawing/2014/main" id="{FC1123F0-C3DB-330F-EF6A-0B0004749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A01E7-B15E-3AB0-7BCF-1F05BD63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bg-BG">
                <a:solidFill>
                  <a:srgbClr val="FFFFFF"/>
                </a:solidFill>
              </a:rPr>
              <a:t>Механична мощност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A221-38FC-2167-4531-63544C7F3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FFFFFF"/>
                </a:solidFill>
              </a:rPr>
              <a:t>Човек с макара издига тежък товар до втория етаж в продължение на няколко часа. Един кран извършва същата работа за по-малко от минута, защото е много по-</a:t>
            </a:r>
            <a:r>
              <a:rPr lang="bg-BG" b="1" dirty="0">
                <a:solidFill>
                  <a:srgbClr val="FFFFFF"/>
                </a:solidFill>
              </a:rPr>
              <a:t>мощен</a:t>
            </a:r>
            <a:r>
              <a:rPr lang="bg-BG" dirty="0">
                <a:solidFill>
                  <a:srgbClr val="FFFFFF"/>
                </a:solidFill>
              </a:rPr>
              <a:t> от човека.</a:t>
            </a:r>
          </a:p>
          <a:p>
            <a:r>
              <a:rPr lang="bg-BG" dirty="0">
                <a:solidFill>
                  <a:srgbClr val="FFFFFF"/>
                </a:solidFill>
              </a:rPr>
              <a:t>Мощността се отбелязва с </a:t>
            </a:r>
            <a:r>
              <a:rPr lang="en-US" b="1" i="1" dirty="0">
                <a:solidFill>
                  <a:srgbClr val="FFFFFF"/>
                </a:solidFill>
              </a:rPr>
              <a:t>P</a:t>
            </a:r>
          </a:p>
          <a:p>
            <a:r>
              <a:rPr lang="bg-BG" dirty="0">
                <a:solidFill>
                  <a:srgbClr val="FFFFFF"/>
                </a:solidFill>
              </a:rPr>
              <a:t>Равна е на отношението на работата към времето за нейното извършване: </a:t>
            </a:r>
            <a:r>
              <a:rPr lang="en-US" b="1" i="1" dirty="0">
                <a:solidFill>
                  <a:srgbClr val="FFFFFF"/>
                </a:solidFill>
              </a:rPr>
              <a:t>P = A/t</a:t>
            </a:r>
          </a:p>
          <a:p>
            <a:r>
              <a:rPr lang="bg-BG" dirty="0">
                <a:solidFill>
                  <a:srgbClr val="FFFFFF"/>
                </a:solidFill>
              </a:rPr>
              <a:t>Измерва се във ватове (</a:t>
            </a:r>
            <a:r>
              <a:rPr lang="en-US" b="1" i="1" dirty="0">
                <a:solidFill>
                  <a:srgbClr val="FFFFFF"/>
                </a:solidFill>
              </a:rPr>
              <a:t>W</a:t>
            </a:r>
            <a:r>
              <a:rPr lang="bg-BG" b="1" i="1" dirty="0">
                <a:solidFill>
                  <a:srgbClr val="FFFFFF"/>
                </a:solidFill>
              </a:rPr>
              <a:t>)</a:t>
            </a:r>
          </a:p>
          <a:p>
            <a:r>
              <a:rPr lang="en-US" b="1" i="1" dirty="0">
                <a:solidFill>
                  <a:srgbClr val="FFFFFF"/>
                </a:solidFill>
              </a:rPr>
              <a:t>1W = 1J/1s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bg-BG" dirty="0">
                <a:solidFill>
                  <a:srgbClr val="FFFFFF"/>
                </a:solidFill>
              </a:rPr>
              <a:t>тоест един ват един джаул за секунда</a:t>
            </a:r>
          </a:p>
        </p:txBody>
      </p:sp>
    </p:spTree>
    <p:extLst>
      <p:ext uri="{BB962C8B-B14F-4D97-AF65-F5344CB8AC3E}">
        <p14:creationId xmlns:p14="http://schemas.microsoft.com/office/powerpoint/2010/main" val="24572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BS in Physics | Clarkson University">
            <a:extLst>
              <a:ext uri="{FF2B5EF4-FFF2-40B4-BE49-F238E27FC236}">
                <a16:creationId xmlns:a16="http://schemas.microsoft.com/office/drawing/2014/main" id="{A28F2807-E9BE-9B15-683A-998EBDF32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B0097-E3C5-3DF0-2B53-AE8DF3F6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БЛАГОДАРЯ ЗА ВНИМАНИЕТО!!!</a:t>
            </a:r>
          </a:p>
        </p:txBody>
      </p:sp>
    </p:spTree>
    <p:extLst>
      <p:ext uri="{BB962C8B-B14F-4D97-AF65-F5344CB8AC3E}">
        <p14:creationId xmlns:p14="http://schemas.microsoft.com/office/powerpoint/2010/main" val="1044725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255</Words>
  <Application>Microsoft Macintosh PowerPoint</Application>
  <PresentationFormat>Widescreen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Работа и мощност</vt:lpstr>
      <vt:lpstr>Съдържание</vt:lpstr>
      <vt:lpstr>Механична работа</vt:lpstr>
      <vt:lpstr>PowerPoint Presentation</vt:lpstr>
      <vt:lpstr>PowerPoint Presentation</vt:lpstr>
      <vt:lpstr>Механична мощност</vt:lpstr>
      <vt:lpstr>БЛАГОДАРЯ ЗА ВНИМАНИЕТО!!!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и мощност</dc:title>
  <dc:creator>Надя Пейчева Златева</dc:creator>
  <cp:lastModifiedBy>Надя Пейчева Златева</cp:lastModifiedBy>
  <cp:revision>1</cp:revision>
  <dcterms:created xsi:type="dcterms:W3CDTF">2024-01-30T19:38:27Z</dcterms:created>
  <dcterms:modified xsi:type="dcterms:W3CDTF">2024-01-30T20:26:30Z</dcterms:modified>
</cp:coreProperties>
</file>